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82" r:id="rId10"/>
    <p:sldId id="283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35" autoAdjust="0"/>
    <p:restoredTop sz="94660"/>
  </p:normalViewPr>
  <p:slideViewPr>
    <p:cSldViewPr>
      <p:cViewPr varScale="1">
        <p:scale>
          <a:sx n="73" d="100"/>
          <a:sy n="73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1"/>
          <c:order val="1"/>
          <c:tx>
            <c:strRef>
              <c:f>Лист1!$B$1</c:f>
              <c:strCache>
                <c:ptCount val="1"/>
                <c:pt idx="0">
                  <c:v>Импорт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Лист1!$A$2:$A$8</c:f>
              <c:strCache>
                <c:ptCount val="7"/>
                <c:pt idx="0">
                  <c:v>Россия</c:v>
                </c:pt>
                <c:pt idx="1">
                  <c:v>Германия</c:v>
                </c:pt>
                <c:pt idx="2">
                  <c:v>Украина </c:v>
                </c:pt>
                <c:pt idx="3">
                  <c:v>Китай </c:v>
                </c:pt>
                <c:pt idx="4">
                  <c:v>Венесуэла </c:v>
                </c:pt>
                <c:pt idx="5">
                  <c:v>Польша </c:v>
                </c:pt>
                <c:pt idx="6">
                  <c:v>Другие страны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51.8</c:v>
                </c:pt>
                <c:pt idx="1">
                  <c:v>6.8</c:v>
                </c:pt>
                <c:pt idx="2">
                  <c:v>5.4</c:v>
                </c:pt>
                <c:pt idx="3">
                  <c:v>4.8</c:v>
                </c:pt>
                <c:pt idx="4">
                  <c:v>3.3</c:v>
                </c:pt>
                <c:pt idx="5">
                  <c:v>3.1</c:v>
                </c:pt>
                <c:pt idx="6">
                  <c:v>24.8</c:v>
                </c:pt>
              </c:numCache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Импорт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Лист1!$A$2:$A$8</c:f>
              <c:strCache>
                <c:ptCount val="7"/>
                <c:pt idx="0">
                  <c:v>Россия</c:v>
                </c:pt>
                <c:pt idx="1">
                  <c:v>Германия</c:v>
                </c:pt>
                <c:pt idx="2">
                  <c:v>Украина </c:v>
                </c:pt>
                <c:pt idx="3">
                  <c:v>Китай </c:v>
                </c:pt>
                <c:pt idx="4">
                  <c:v>Венесуэла </c:v>
                </c:pt>
                <c:pt idx="5">
                  <c:v>Польша </c:v>
                </c:pt>
                <c:pt idx="6">
                  <c:v>Другие страны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51.8</c:v>
                </c:pt>
                <c:pt idx="1">
                  <c:v>6.8</c:v>
                </c:pt>
                <c:pt idx="2">
                  <c:v>5.4</c:v>
                </c:pt>
                <c:pt idx="3">
                  <c:v>4.8</c:v>
                </c:pt>
                <c:pt idx="4">
                  <c:v>3.3</c:v>
                </c:pt>
                <c:pt idx="5">
                  <c:v>3.1</c:v>
                </c:pt>
                <c:pt idx="6">
                  <c:v>24.8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0489466198344732"/>
          <c:y val="0.14543657042869643"/>
          <c:w val="0.37761899319960202"/>
          <c:h val="0.80768241469816282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1"/>
          <c:order val="1"/>
          <c:tx>
            <c:strRef>
              <c:f>Лист1!$B$1</c:f>
              <c:strCache>
                <c:ptCount val="1"/>
                <c:pt idx="0">
                  <c:v>Экспорт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Лист1!$A$2:$A$8</c:f>
              <c:strCache>
                <c:ptCount val="7"/>
                <c:pt idx="0">
                  <c:v>Россия</c:v>
                </c:pt>
                <c:pt idx="1">
                  <c:v>Нидерланды</c:v>
                </c:pt>
                <c:pt idx="2">
                  <c:v>Ураина</c:v>
                </c:pt>
                <c:pt idx="3">
                  <c:v>Великобритания</c:v>
                </c:pt>
                <c:pt idx="4">
                  <c:v>Латвия</c:v>
                </c:pt>
                <c:pt idx="5">
                  <c:v>Польша</c:v>
                </c:pt>
                <c:pt idx="6">
                  <c:v>Другие страны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38.9</c:v>
                </c:pt>
                <c:pt idx="1">
                  <c:v>11</c:v>
                </c:pt>
                <c:pt idx="2">
                  <c:v>10.200000000000001</c:v>
                </c:pt>
                <c:pt idx="3">
                  <c:v>3.9</c:v>
                </c:pt>
                <c:pt idx="4">
                  <c:v>3.7</c:v>
                </c:pt>
                <c:pt idx="5">
                  <c:v>3.5</c:v>
                </c:pt>
                <c:pt idx="6">
                  <c:v>28.8</c:v>
                </c:pt>
              </c:numCache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Экспорт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Лист1!$A$2:$A$8</c:f>
              <c:strCache>
                <c:ptCount val="7"/>
                <c:pt idx="0">
                  <c:v>Россия</c:v>
                </c:pt>
                <c:pt idx="1">
                  <c:v>Нидерланды</c:v>
                </c:pt>
                <c:pt idx="2">
                  <c:v>Ураина</c:v>
                </c:pt>
                <c:pt idx="3">
                  <c:v>Великобритания</c:v>
                </c:pt>
                <c:pt idx="4">
                  <c:v>Латвия</c:v>
                </c:pt>
                <c:pt idx="5">
                  <c:v>Польша</c:v>
                </c:pt>
                <c:pt idx="6">
                  <c:v>Другие страны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38.9</c:v>
                </c:pt>
                <c:pt idx="1">
                  <c:v>11</c:v>
                </c:pt>
                <c:pt idx="2">
                  <c:v>10.200000000000001</c:v>
                </c:pt>
                <c:pt idx="3">
                  <c:v>3.9</c:v>
                </c:pt>
                <c:pt idx="4">
                  <c:v>3.7</c:v>
                </c:pt>
                <c:pt idx="5">
                  <c:v>3.5</c:v>
                </c:pt>
                <c:pt idx="6">
                  <c:v>28.8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5867548399643373"/>
          <c:y val="0.14543657042869643"/>
          <c:w val="0.39534807251655602"/>
          <c:h val="0.80768241469816282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1481991-B239-4837-82D1-B2EC77412FB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3401FF1-F011-4044-AF62-0D9FB67D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1991-B239-4837-82D1-B2EC77412FB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1FF1-F011-4044-AF62-0D9FB67D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1991-B239-4837-82D1-B2EC77412FB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1FF1-F011-4044-AF62-0D9FB67D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1481991-B239-4837-82D1-B2EC77412FB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1FF1-F011-4044-AF62-0D9FB67D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1481991-B239-4837-82D1-B2EC77412FB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3401FF1-F011-4044-AF62-0D9FB67DAD1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1481991-B239-4837-82D1-B2EC77412FB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3401FF1-F011-4044-AF62-0D9FB67D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1481991-B239-4837-82D1-B2EC77412FB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3401FF1-F011-4044-AF62-0D9FB67D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1991-B239-4837-82D1-B2EC77412FB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01FF1-F011-4044-AF62-0D9FB67D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1481991-B239-4837-82D1-B2EC77412FB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3401FF1-F011-4044-AF62-0D9FB67D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1481991-B239-4837-82D1-B2EC77412FB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3401FF1-F011-4044-AF62-0D9FB67D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1481991-B239-4837-82D1-B2EC77412FB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3401FF1-F011-4044-AF62-0D9FB67D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1481991-B239-4837-82D1-B2EC77412FB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3401FF1-F011-4044-AF62-0D9FB67DA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Экономика Беларуси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hitchhiker’s guide</a:t>
            </a:r>
            <a:endParaRPr lang="ru-RU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Рейтинги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59 в мире по объёму ВВП</a:t>
            </a:r>
          </a:p>
          <a:p>
            <a:r>
              <a:rPr lang="ru-RU" dirty="0" smtClean="0"/>
              <a:t>Индекс восприятия коррупции – 127/178</a:t>
            </a:r>
          </a:p>
          <a:p>
            <a:r>
              <a:rPr lang="ru-RU" dirty="0" smtClean="0"/>
              <a:t>Индекс развития человеческого потенциала – 61/148 (1-е место по СНГ)</a:t>
            </a:r>
          </a:p>
          <a:p>
            <a:r>
              <a:rPr lang="ru-RU" dirty="0" smtClean="0"/>
              <a:t>Индекс качества жизни – 100/111</a:t>
            </a:r>
            <a:endParaRPr lang="ru-RU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050" dirty="0" smtClean="0"/>
              <a:t>http://ru.wikipedia.org/wiki/</a:t>
            </a:r>
            <a:r>
              <a:rPr lang="ru-RU" sz="1050" dirty="0" err="1" smtClean="0"/>
              <a:t>Экономика_Белоруссии</a:t>
            </a:r>
            <a:endParaRPr lang="ru-RU" sz="1050" dirty="0" smtClean="0"/>
          </a:p>
          <a:p>
            <a:r>
              <a:rPr lang="en-US" sz="1050" dirty="0" smtClean="0"/>
              <a:t>http://www.nv-online.info/by/225/printed/38551/</a:t>
            </a:r>
            <a:r>
              <a:rPr lang="ru-RU" sz="1050" dirty="0" err="1" smtClean="0"/>
              <a:t>Кожны-трэці-беларус-лічыць-сябе-бедным</a:t>
            </a:r>
            <a:r>
              <a:rPr lang="ru-RU" sz="1050" dirty="0" smtClean="0"/>
              <a:t>.</a:t>
            </a:r>
            <a:r>
              <a:rPr lang="en-US" sz="1050" dirty="0" err="1" smtClean="0"/>
              <a:t>htm</a:t>
            </a:r>
            <a:endParaRPr lang="ru-RU" sz="1050" dirty="0" smtClean="0"/>
          </a:p>
          <a:p>
            <a:r>
              <a:rPr lang="en-US" sz="1050" dirty="0" smtClean="0"/>
              <a:t>http://www.insee.fr/en/insee-statistique-publique/colloques/pauvrete/pdf/poverty_Belarus_RU.pdf</a:t>
            </a:r>
          </a:p>
          <a:p>
            <a:endParaRPr lang="ru-RU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Наследственная ориентация на обработку сырья при отсутствии оного</a:t>
            </a:r>
          </a:p>
          <a:p>
            <a:r>
              <a:rPr lang="ru-RU" dirty="0" smtClean="0"/>
              <a:t>Доминирующая роль государства (75%)</a:t>
            </a:r>
          </a:p>
          <a:p>
            <a:r>
              <a:rPr lang="ru-RU" dirty="0" smtClean="0"/>
              <a:t>Большая доля импорта при малом экспорте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Управление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Попытка соединения плановой системы с рыночными механизмами</a:t>
            </a:r>
          </a:p>
          <a:p>
            <a:r>
              <a:rPr lang="ru-RU" dirty="0" smtClean="0"/>
              <a:t>Попытка сохранения государственной базы производства</a:t>
            </a:r>
          </a:p>
          <a:p>
            <a:r>
              <a:rPr lang="ru-RU" dirty="0" smtClean="0"/>
              <a:t>Подавление частной инициативы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Приватизация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Разовая продажа госсобственности</a:t>
            </a:r>
          </a:p>
          <a:p>
            <a:pPr lvl="1"/>
            <a:r>
              <a:rPr lang="ru-RU" dirty="0" err="1" smtClean="0"/>
              <a:t>Беларуськалий</a:t>
            </a:r>
            <a:endParaRPr lang="ru-RU" dirty="0" smtClean="0"/>
          </a:p>
          <a:p>
            <a:pPr lvl="1"/>
            <a:r>
              <a:rPr lang="ru-RU" dirty="0" err="1" smtClean="0"/>
              <a:t>Мозырьский</a:t>
            </a:r>
            <a:r>
              <a:rPr lang="ru-RU" dirty="0" smtClean="0"/>
              <a:t> НПЗ</a:t>
            </a:r>
          </a:p>
          <a:p>
            <a:pPr lvl="1"/>
            <a:r>
              <a:rPr lang="ru-RU" dirty="0" smtClean="0"/>
              <a:t>Гродно Азот</a:t>
            </a:r>
          </a:p>
          <a:p>
            <a:pPr lvl="1"/>
            <a:r>
              <a:rPr lang="ru-RU" sz="2400" dirty="0" smtClean="0"/>
              <a:t>СООО МТС, </a:t>
            </a:r>
            <a:r>
              <a:rPr lang="ru-RU" sz="2400" dirty="0" err="1" smtClean="0"/>
              <a:t>Интергал</a:t>
            </a:r>
            <a:r>
              <a:rPr lang="ru-RU" sz="2400" dirty="0" smtClean="0"/>
              <a:t>, МАЗ, </a:t>
            </a:r>
            <a:r>
              <a:rPr lang="ru-RU" sz="2400" dirty="0" err="1" smtClean="0"/>
              <a:t>Белтрансгаз</a:t>
            </a:r>
            <a:r>
              <a:rPr lang="ru-RU" sz="2400" dirty="0" smtClean="0"/>
              <a:t>, …</a:t>
            </a:r>
            <a:endParaRPr lang="ru-RU" sz="2400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Инфляция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2000 — 107,5 %</a:t>
            </a:r>
          </a:p>
          <a:p>
            <a:r>
              <a:rPr lang="ru-RU" sz="2000" dirty="0" smtClean="0"/>
              <a:t>2001 — 46,1 %</a:t>
            </a:r>
          </a:p>
          <a:p>
            <a:r>
              <a:rPr lang="ru-RU" sz="2000" dirty="0" smtClean="0"/>
              <a:t>2002 — 34,8 %</a:t>
            </a:r>
          </a:p>
          <a:p>
            <a:r>
              <a:rPr lang="ru-RU" sz="2000" dirty="0" smtClean="0"/>
              <a:t>2003 — 25,4 %</a:t>
            </a:r>
          </a:p>
          <a:p>
            <a:r>
              <a:rPr lang="ru-RU" sz="2000" dirty="0" smtClean="0"/>
              <a:t>2004 — 14,4 %</a:t>
            </a:r>
          </a:p>
          <a:p>
            <a:r>
              <a:rPr lang="ru-RU" sz="2000" dirty="0" smtClean="0"/>
              <a:t>2005 — 8,0 %</a:t>
            </a:r>
          </a:p>
          <a:p>
            <a:r>
              <a:rPr lang="ru-RU" sz="2000" dirty="0" smtClean="0"/>
              <a:t>2006 — 6,6 %</a:t>
            </a:r>
          </a:p>
          <a:p>
            <a:r>
              <a:rPr lang="ru-RU" sz="2000" dirty="0" smtClean="0"/>
              <a:t>2007 — 12,1 %</a:t>
            </a:r>
          </a:p>
          <a:p>
            <a:r>
              <a:rPr lang="ru-RU" sz="2000" dirty="0" smtClean="0"/>
              <a:t>2008 — 13,3 %</a:t>
            </a:r>
          </a:p>
          <a:p>
            <a:r>
              <a:rPr lang="ru-RU" sz="2000" dirty="0" smtClean="0"/>
              <a:t>2009 — 10,1 %</a:t>
            </a:r>
          </a:p>
          <a:p>
            <a:r>
              <a:rPr lang="ru-RU" sz="2000" dirty="0" smtClean="0"/>
              <a:t>2010 — 9,9 %</a:t>
            </a:r>
          </a:p>
          <a:p>
            <a:r>
              <a:rPr lang="ru-RU" sz="2000" dirty="0" smtClean="0"/>
              <a:t>2011 — Обновлённый прогноз </a:t>
            </a:r>
            <a:r>
              <a:rPr lang="ru-RU" sz="2000" dirty="0" err="1" smtClean="0"/>
              <a:t>Нацбанка</a:t>
            </a:r>
            <a:r>
              <a:rPr lang="ru-RU" sz="2000" dirty="0" smtClean="0"/>
              <a:t> — 100% за год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Внешний ГосДолг</a:t>
            </a:r>
            <a:r>
              <a:rPr lang="en-US" sz="4000" dirty="0" smtClean="0"/>
              <a:t>™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06/01/2008 </a:t>
            </a:r>
            <a:r>
              <a:rPr lang="ru-RU" sz="2800" dirty="0" smtClean="0"/>
              <a:t>— </a:t>
            </a:r>
            <a:r>
              <a:rPr lang="en-US" sz="2800" dirty="0" smtClean="0"/>
              <a:t>$2310 </a:t>
            </a:r>
            <a:r>
              <a:rPr lang="ru-RU" sz="2800" dirty="0" err="1" smtClean="0"/>
              <a:t>млн</a:t>
            </a:r>
            <a:endParaRPr lang="ru-RU" dirty="0" smtClean="0"/>
          </a:p>
          <a:p>
            <a:r>
              <a:rPr lang="ru-RU" dirty="0" smtClean="0"/>
              <a:t>06/01/2009 </a:t>
            </a:r>
            <a:r>
              <a:rPr lang="ru-RU" sz="2800" dirty="0" smtClean="0"/>
              <a:t>— </a:t>
            </a:r>
            <a:r>
              <a:rPr lang="en-US" sz="3200" dirty="0" smtClean="0"/>
              <a:t>$</a:t>
            </a:r>
            <a:r>
              <a:rPr lang="ru-RU" sz="3200" dirty="0" smtClean="0"/>
              <a:t>6191</a:t>
            </a:r>
            <a:r>
              <a:rPr lang="en-US" sz="3200" dirty="0" smtClean="0"/>
              <a:t> </a:t>
            </a:r>
            <a:r>
              <a:rPr lang="ru-RU" sz="3200" dirty="0" err="1" smtClean="0"/>
              <a:t>млн</a:t>
            </a:r>
            <a:endParaRPr lang="ru-RU" dirty="0" smtClean="0"/>
          </a:p>
          <a:p>
            <a:r>
              <a:rPr lang="ru-RU" dirty="0" smtClean="0"/>
              <a:t>06/01/2010 </a:t>
            </a:r>
            <a:r>
              <a:rPr lang="ru-RU" sz="2800" dirty="0" smtClean="0"/>
              <a:t>— </a:t>
            </a:r>
            <a:r>
              <a:rPr lang="en-US" sz="3200" dirty="0" smtClean="0"/>
              <a:t>$</a:t>
            </a:r>
            <a:r>
              <a:rPr lang="ru-RU" sz="3200" dirty="0" smtClean="0"/>
              <a:t>7900</a:t>
            </a:r>
            <a:r>
              <a:rPr lang="en-US" sz="3200" dirty="0" smtClean="0"/>
              <a:t> </a:t>
            </a:r>
            <a:r>
              <a:rPr lang="ru-RU" sz="3200" dirty="0" err="1" smtClean="0"/>
              <a:t>млн</a:t>
            </a:r>
            <a:endParaRPr lang="ru-RU" dirty="0" smtClean="0"/>
          </a:p>
          <a:p>
            <a:r>
              <a:rPr lang="ru-RU" dirty="0" smtClean="0"/>
              <a:t>01/01/2011 </a:t>
            </a:r>
            <a:r>
              <a:rPr lang="ru-RU" sz="3200" dirty="0" smtClean="0"/>
              <a:t>— </a:t>
            </a:r>
            <a:r>
              <a:rPr lang="en-US" sz="3200" dirty="0" smtClean="0"/>
              <a:t>$9687.2 </a:t>
            </a:r>
            <a:r>
              <a:rPr lang="ru-RU" sz="3200" dirty="0" err="1" smtClean="0"/>
              <a:t>млн</a:t>
            </a:r>
            <a:r>
              <a:rPr lang="ru-RU" sz="3200" dirty="0" smtClean="0"/>
              <a:t> (52% ВВП, рост – 22.8%)</a:t>
            </a:r>
          </a:p>
          <a:p>
            <a:r>
              <a:rPr lang="ru-RU" sz="3200" dirty="0" smtClean="0"/>
              <a:t>06/01/2011 — </a:t>
            </a:r>
            <a:r>
              <a:rPr lang="en-US" sz="3200" dirty="0" smtClean="0"/>
              <a:t>$</a:t>
            </a:r>
            <a:r>
              <a:rPr lang="ru-RU" sz="3200" dirty="0" smtClean="0"/>
              <a:t>10500</a:t>
            </a:r>
            <a:r>
              <a:rPr lang="en-US" sz="3200" dirty="0" smtClean="0"/>
              <a:t> </a:t>
            </a:r>
            <a:r>
              <a:rPr lang="ru-RU" sz="3200" dirty="0" err="1" smtClean="0"/>
              <a:t>млн</a:t>
            </a:r>
            <a:endParaRPr lang="ru-RU" dirty="0" smtClean="0"/>
          </a:p>
          <a:p>
            <a:r>
              <a:rPr lang="ru-RU" sz="3200" dirty="0" smtClean="0"/>
              <a:t>???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Торговля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928802"/>
          <a:ext cx="4357686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4500562" y="1928802"/>
          <a:ext cx="447199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Бедность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Каждый третий белорус считает себя бедным</a:t>
            </a:r>
          </a:p>
          <a:p>
            <a:r>
              <a:rPr lang="ru-RU" dirty="0" smtClean="0"/>
              <a:t>29% населения утверждают: «терпеть дальше уже некуда»</a:t>
            </a:r>
          </a:p>
          <a:p>
            <a:r>
              <a:rPr lang="ru-RU" dirty="0" smtClean="0"/>
              <a:t>47% говорят: «жить очень тяжело, но пока терпимо»</a:t>
            </a:r>
          </a:p>
          <a:p>
            <a:r>
              <a:rPr lang="ru-RU" sz="1900" dirty="0" smtClean="0"/>
              <a:t>Бедность в республике носит в основном временный характер. Средняя продолжительность пребывания за чертой малообеспеченности в </a:t>
            </a:r>
            <a:r>
              <a:rPr lang="ru-RU" sz="1900" dirty="0" smtClean="0"/>
              <a:t>200</a:t>
            </a:r>
            <a:r>
              <a:rPr lang="en-US" sz="1900" dirty="0" smtClean="0"/>
              <a:t>8</a:t>
            </a:r>
            <a:r>
              <a:rPr lang="ru-RU" sz="1900" dirty="0" smtClean="0"/>
              <a:t>  </a:t>
            </a:r>
            <a:r>
              <a:rPr lang="ru-RU" sz="1900" dirty="0" smtClean="0"/>
              <a:t>году составила </a:t>
            </a:r>
            <a:r>
              <a:rPr lang="en-US" sz="1900" dirty="0" smtClean="0"/>
              <a:t>3</a:t>
            </a:r>
            <a:r>
              <a:rPr lang="ru-RU" sz="1900" dirty="0" smtClean="0"/>
              <a:t>,</a:t>
            </a:r>
            <a:r>
              <a:rPr lang="en-US" sz="1900" dirty="0" smtClean="0"/>
              <a:t>2</a:t>
            </a:r>
            <a:r>
              <a:rPr lang="ru-RU" sz="1900" dirty="0" smtClean="0"/>
              <a:t> </a:t>
            </a:r>
            <a:r>
              <a:rPr lang="ru-RU" sz="1900" dirty="0" smtClean="0"/>
              <a:t>месяца.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Безработица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Официальный уровень – 0.87% экономически активного населения.</a:t>
            </a:r>
          </a:p>
          <a:p>
            <a:r>
              <a:rPr lang="ru-RU" dirty="0" smtClean="0"/>
              <a:t>Во время переписи населения 2009 года к безработным себя отнесли 6.1% населения страны</a:t>
            </a:r>
          </a:p>
          <a:p>
            <a:r>
              <a:rPr lang="ru-RU" sz="1600" dirty="0" smtClean="0"/>
              <a:t>Низкое число официально зарегистрированных безработных вызвано необходимостью участия в общественных работах и малым объёмом пособия по безработице</a:t>
            </a:r>
            <a:endParaRPr lang="ru-RU" sz="1200" dirty="0" smtClean="0"/>
          </a:p>
          <a:p>
            <a:r>
              <a:rPr lang="ru-RU" sz="1600" dirty="0" smtClean="0"/>
              <a:t>Другие страны</a:t>
            </a:r>
          </a:p>
          <a:p>
            <a:pPr lvl="1"/>
            <a:r>
              <a:rPr lang="ru-RU" sz="1400" dirty="0" smtClean="0"/>
              <a:t>Германия – 8.1%</a:t>
            </a:r>
          </a:p>
          <a:p>
            <a:pPr lvl="1"/>
            <a:r>
              <a:rPr lang="ru-RU" sz="1400" dirty="0" smtClean="0"/>
              <a:t>США – 9.6%</a:t>
            </a:r>
          </a:p>
          <a:p>
            <a:pPr lvl="1"/>
            <a:r>
              <a:rPr lang="ru-RU" sz="1400" dirty="0" smtClean="0"/>
              <a:t>Россия – 6.6%</a:t>
            </a:r>
          </a:p>
          <a:p>
            <a:pPr lvl="1"/>
            <a:r>
              <a:rPr lang="ru-RU" sz="1400" dirty="0" smtClean="0"/>
              <a:t>Украина – 31%</a:t>
            </a:r>
          </a:p>
          <a:p>
            <a:pPr lvl="1"/>
            <a:endParaRPr lang="ru-RU" sz="1400" dirty="0" smtClean="0"/>
          </a:p>
          <a:p>
            <a:pPr lvl="1"/>
            <a:endParaRPr lang="ru-RU" sz="1200" dirty="0" smtClean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111</TotalTime>
  <Words>262</Words>
  <Application>Microsoft Office PowerPoint</Application>
  <PresentationFormat>Экран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Экономика Беларуси</vt:lpstr>
      <vt:lpstr>Особенности</vt:lpstr>
      <vt:lpstr>Управление</vt:lpstr>
      <vt:lpstr>Приватизация</vt:lpstr>
      <vt:lpstr>Инфляция</vt:lpstr>
      <vt:lpstr>Внешний ГосДолг™</vt:lpstr>
      <vt:lpstr>Торговля</vt:lpstr>
      <vt:lpstr>Бедность</vt:lpstr>
      <vt:lpstr>Безработица</vt:lpstr>
      <vt:lpstr>Рейтинги</vt:lpstr>
      <vt:lpstr>Источники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Экономика Беларуси</dc:title>
  <dc:creator>madhead</dc:creator>
  <cp:lastModifiedBy>madhead</cp:lastModifiedBy>
  <cp:revision>51</cp:revision>
  <dcterms:created xsi:type="dcterms:W3CDTF">2011-11-24T20:40:23Z</dcterms:created>
  <dcterms:modified xsi:type="dcterms:W3CDTF">2011-11-24T22:34:18Z</dcterms:modified>
</cp:coreProperties>
</file>